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9" r:id="rId4"/>
    <p:sldId id="264" r:id="rId5"/>
    <p:sldId id="267" r:id="rId6"/>
    <p:sldId id="265" r:id="rId7"/>
    <p:sldId id="266" r:id="rId8"/>
    <p:sldId id="268" r:id="rId9"/>
    <p:sldId id="269" r:id="rId10"/>
    <p:sldId id="270" r:id="rId11"/>
    <p:sldId id="271" r:id="rId12"/>
    <p:sldId id="273" r:id="rId13"/>
    <p:sldId id="281" r:id="rId14"/>
    <p:sldId id="283" r:id="rId15"/>
    <p:sldId id="284" r:id="rId16"/>
    <p:sldId id="274" r:id="rId17"/>
    <p:sldId id="288" r:id="rId18"/>
    <p:sldId id="289" r:id="rId19"/>
    <p:sldId id="280" r:id="rId20"/>
    <p:sldId id="275" r:id="rId21"/>
    <p:sldId id="286" r:id="rId22"/>
    <p:sldId id="287" r:id="rId23"/>
    <p:sldId id="285" r:id="rId24"/>
    <p:sldId id="272" r:id="rId25"/>
    <p:sldId id="260" r:id="rId26"/>
    <p:sldId id="276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5D5B"/>
    <a:srgbClr val="D86A5F"/>
    <a:srgbClr val="FFFFFF"/>
    <a:srgbClr val="759DB7"/>
    <a:srgbClr val="DFD8E6"/>
    <a:srgbClr val="E3E3E3"/>
    <a:srgbClr val="543A24"/>
    <a:srgbClr val="FB87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>
        <p:scale>
          <a:sx n="101" d="100"/>
          <a:sy n="101" d="100"/>
        </p:scale>
        <p:origin x="98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36CB-6A6F-4F5A-B94D-33D05E71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6A24DE-C458-49FA-B8C9-B0E37EFD3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25BCE-8835-4F30-9657-44A6A47AC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CF42-113B-41D7-80B4-7E49E6349C7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1990B-B0CE-4F1E-A0E8-57150997C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7CDF2-9C5B-4DB6-B75B-1AB0FEBF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AD23B-8531-4DF2-A30C-042BF3393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6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FEEA-4900-40E9-B46C-B3E52A542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FFECA-4301-42FC-8B09-17B5A9770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1B7D1-8A8A-406A-A517-66D6EB5D7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CF42-113B-41D7-80B4-7E49E6349C7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300CE-93F3-4030-AB70-FEEAEBD87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32D4E-C48C-4DC5-A6BE-3506E1FC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AD23B-8531-4DF2-A30C-042BF3393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00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200D58-AC8C-4B97-A5F3-17196AD94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12311-2361-48EC-BA33-7EC424FE7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8E7D7-02FF-4F07-9C71-D0A0CB84E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CF42-113B-41D7-80B4-7E49E6349C7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FE999-9DAB-49CF-8BD1-9A63027A5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92451-C6AB-4434-AACA-3A545210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AD23B-8531-4DF2-A30C-042BF3393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52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94E3E-DE4C-4320-943A-DFA01C22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F15F3-9949-41F4-980E-6762340AE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169BE-2570-4D57-B0DB-FA3D63354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CF42-113B-41D7-80B4-7E49E6349C7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F18CF-C5CA-4C0E-A68B-7484AE2A7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8B5E5-D326-4E7F-B63A-57BA6F15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AD23B-8531-4DF2-A30C-042BF3393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9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5785-31ED-43DF-B796-BEA7371E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6932D-2FF5-446A-9D90-19B4F7CC4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C7CA1-0771-44FF-91E0-15692E65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CF42-113B-41D7-80B4-7E49E6349C7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9487A-CED4-45B5-AA24-FD468827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05C7A-39E0-4EBA-AB5C-CCAFF983F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AD23B-8531-4DF2-A30C-042BF3393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0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D585-F473-4AFF-904C-9215F202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B34F2-3E12-44C8-A672-244F831AD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9A66E5-7D61-41AC-9DF2-B2C1035D0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B8387-B9E9-4463-A684-5D7B8718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CF42-113B-41D7-80B4-7E49E6349C7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24609-D36A-4D73-A8E3-01709F032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7BF89-C557-4C78-812A-5EFC5A9C3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AD23B-8531-4DF2-A30C-042BF3393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83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1C6F-1920-4A5E-A564-1557A5C6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7BE7D-1A64-4337-B889-477725E54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B3AF0-746E-4807-9556-937F7D643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A9A5C5-8562-4F92-AC59-1B2362DB2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5FAF70-C84C-4A65-8497-0A883776F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6BDBD2-036E-404A-9523-CAEC65EB6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CF42-113B-41D7-80B4-7E49E6349C7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D20D9D-683C-4C72-8746-747BCEF84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4FAABC-E6B4-44D5-9F42-970ED6C73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AD23B-8531-4DF2-A30C-042BF3393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F57A-3FC7-4B1D-8B02-FA6FC8D7C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1B5A3-9142-47EB-9A0C-DA2C6C9B6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CF42-113B-41D7-80B4-7E49E6349C7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31D344-426F-4988-BBF9-13981340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91C0B-A118-4D28-8C13-0F7D1CD0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AD23B-8531-4DF2-A30C-042BF3393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20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9B7044-8C78-4C94-BEA5-6A5AAB49C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CF42-113B-41D7-80B4-7E49E6349C7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8AC8A6-7DE0-4BDA-B1EA-C37FCA39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C9893-D16E-4ACC-B7D6-60A6EBBA2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AD23B-8531-4DF2-A30C-042BF3393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99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C1A98-6132-49C7-A5EC-14E1475E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0F04F-CA45-4053-ACA7-8A04465D5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EE4D3-FFC5-48C6-8636-AF70A6551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F64F3-C6D3-42B3-B5BE-80E153CAF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CF42-113B-41D7-80B4-7E49E6349C7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A4431-8DCA-4EA8-B047-BEDDA3F7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8AC7B-49FE-4315-A593-B3EA1E94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AD23B-8531-4DF2-A30C-042BF3393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17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C6F9-9DD0-4AE9-B14A-DE285AD3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585CD4-5B56-47AD-8362-21E690BE68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0A947-C065-4AD6-B7E3-B125B2117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288E4C-A9E4-4D24-922D-916832478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CF42-113B-41D7-80B4-7E49E6349C7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AA997-24F2-436E-83C7-72671091B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DF0EC-E272-4B45-86EE-6D69C15A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AD23B-8531-4DF2-A30C-042BF3393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0B0F69-0E8B-4E20-9BDA-726ECDEFE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F5C47-7FA3-4BFB-B021-F56EF7ED3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62A9D-691F-458C-93AF-D45EDF143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BCF42-113B-41D7-80B4-7E49E6349C7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06B4-5D22-4FA5-98EC-1D95752D5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22E1D-FEEA-4C9F-AFD0-74D07F89C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AD23B-8531-4DF2-A30C-042BF3393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5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s.usda.gov/webdocs/outlooks/98848/ldp-m-313.pdf?v=9107.7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amond 10">
            <a:extLst>
              <a:ext uri="{FF2B5EF4-FFF2-40B4-BE49-F238E27FC236}">
                <a16:creationId xmlns:a16="http://schemas.microsoft.com/office/drawing/2014/main" id="{D3D3C621-F92C-4711-B298-AF3C428747CC}"/>
              </a:ext>
            </a:extLst>
          </p:cNvPr>
          <p:cNvSpPr/>
          <p:nvPr/>
        </p:nvSpPr>
        <p:spPr>
          <a:xfrm>
            <a:off x="1564106" y="-2177126"/>
            <a:ext cx="4356174" cy="4664294"/>
          </a:xfrm>
          <a:prstGeom prst="diamond">
            <a:avLst/>
          </a:prstGeom>
          <a:solidFill>
            <a:srgbClr val="759DB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19A22-9E3C-4513-B917-C3A52F6D46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6603" y="480060"/>
            <a:ext cx="1874520" cy="2007108"/>
          </a:xfrm>
          <a:prstGeom prst="diamond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B7B22-29DE-44CB-9CBE-BD2CEBB8D4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4584" y="1839468"/>
            <a:ext cx="1874519" cy="2007108"/>
          </a:xfrm>
          <a:prstGeom prst="diamond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867328-DA9B-4F00-90DF-5387A999B8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6603" y="3134868"/>
            <a:ext cx="1874520" cy="2007108"/>
          </a:xfrm>
          <a:prstGeom prst="diamond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F041F5-E5DC-46D4-B873-EE8DC91389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24583" y="4370832"/>
            <a:ext cx="1874519" cy="2007108"/>
          </a:xfrm>
          <a:prstGeom prst="diamond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CD5501-B46A-4862-847F-EEB591C6D4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81" y="31302"/>
            <a:ext cx="2904624" cy="14523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0F557-1CDE-402F-94F8-38666ABC9F6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4933" y="5602597"/>
            <a:ext cx="1874519" cy="2007108"/>
          </a:xfrm>
          <a:prstGeom prst="diamond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C2FA18-A246-4073-A1AA-184F0CA1643B}"/>
              </a:ext>
            </a:extLst>
          </p:cNvPr>
          <p:cNvSpPr txBox="1"/>
          <p:nvPr/>
        </p:nvSpPr>
        <p:spPr>
          <a:xfrm>
            <a:off x="4717084" y="2994470"/>
            <a:ext cx="6731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+mj-lt"/>
              </a:rPr>
              <a:t>Protein Projection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1349E6-C9B5-40D7-9246-37B4B3A24A81}"/>
              </a:ext>
            </a:extLst>
          </p:cNvPr>
          <p:cNvSpPr txBox="1"/>
          <p:nvPr/>
        </p:nvSpPr>
        <p:spPr>
          <a:xfrm>
            <a:off x="6096000" y="4109222"/>
            <a:ext cx="4792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+mj-lt"/>
              </a:rPr>
              <a:t>An IPPS and HDH Collaboration</a:t>
            </a:r>
            <a:endParaRPr lang="en-US" sz="2800" i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403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unch of food on a table&#10;&#10;Description automatically generated">
            <a:extLst>
              <a:ext uri="{FF2B5EF4-FFF2-40B4-BE49-F238E27FC236}">
                <a16:creationId xmlns:a16="http://schemas.microsoft.com/office/drawing/2014/main" id="{6EEBBD9E-15C3-EC44-9E5F-B4FAC0256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" r="10210" b="1"/>
          <a:stretch/>
        </p:blipFill>
        <p:spPr>
          <a:xfrm>
            <a:off x="20" y="3579"/>
            <a:ext cx="12188932" cy="6854421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A19F500-484B-E144-BE6D-2BC3E4C92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55" y="1939130"/>
            <a:ext cx="7406469" cy="29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D860D3D-1873-4A4B-A6A1-0627B1EF20F7}"/>
              </a:ext>
            </a:extLst>
          </p:cNvPr>
          <p:cNvSpPr txBox="1">
            <a:spLocks/>
          </p:cNvSpPr>
          <p:nvPr/>
        </p:nvSpPr>
        <p:spPr>
          <a:xfrm>
            <a:off x="7956356" y="1221579"/>
            <a:ext cx="3498979" cy="4414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ts val="600"/>
              </a:spcAft>
            </a:pPr>
            <a:r>
              <a:rPr lang="en-US" sz="2400" dirty="0"/>
              <a:t>- Farmers placed hogs on “maintenance rations”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- Both slaughter rates and weights have normalized</a:t>
            </a:r>
          </a:p>
          <a:p>
            <a:pPr marL="342900" indent="-342900" algn="ctr" fontAlgn="base">
              <a:spcAft>
                <a:spcPts val="600"/>
              </a:spcAft>
              <a:buFontTx/>
              <a:buChar char="-"/>
            </a:pPr>
            <a:endParaRPr lang="en-US" sz="2400" dirty="0"/>
          </a:p>
          <a:p>
            <a:pPr algn="ctr" fontAlgn="base">
              <a:spcAft>
                <a:spcPts val="600"/>
              </a:spcAft>
            </a:pPr>
            <a:r>
              <a:rPr lang="en-US" sz="2400" dirty="0"/>
              <a:t>- Still, there is a </a:t>
            </a:r>
            <a:r>
              <a:rPr lang="en-US" sz="2400" b="1" dirty="0"/>
              <a:t>9% increase in production </a:t>
            </a:r>
            <a:r>
              <a:rPr lang="en-US" sz="2400" dirty="0"/>
              <a:t>compared to last year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44BDE5-6D2C-3148-AB71-3339D3556066}"/>
              </a:ext>
            </a:extLst>
          </p:cNvPr>
          <p:cNvSpPr txBox="1"/>
          <p:nvPr/>
        </p:nvSpPr>
        <p:spPr>
          <a:xfrm>
            <a:off x="347155" y="5029200"/>
            <a:ext cx="518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Week number 20 (the peak) is the week of May 20</a:t>
            </a:r>
          </a:p>
        </p:txBody>
      </p:sp>
    </p:spTree>
    <p:extLst>
      <p:ext uri="{BB962C8B-B14F-4D97-AF65-F5344CB8AC3E}">
        <p14:creationId xmlns:p14="http://schemas.microsoft.com/office/powerpoint/2010/main" val="1738318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owl of food on a table&#10;&#10;Description automatically generated">
            <a:extLst>
              <a:ext uri="{FF2B5EF4-FFF2-40B4-BE49-F238E27FC236}">
                <a16:creationId xmlns:a16="http://schemas.microsoft.com/office/drawing/2014/main" id="{5633F852-EA70-FC46-8644-12210F6CD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98"/>
          <a:stretch/>
        </p:blipFill>
        <p:spPr>
          <a:xfrm>
            <a:off x="4001465" y="10"/>
            <a:ext cx="8668512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00DB11-B4B2-344D-94F3-B7938FE36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00518"/>
            <a:ext cx="4023360" cy="29288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/>
              <a:t>Average third quarter prices for hogs is expected to be 24% lower than last year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BCFB5-C383-754C-8EB4-0E278B59E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454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food on a table&#10;&#10;Description automatically generated">
            <a:extLst>
              <a:ext uri="{FF2B5EF4-FFF2-40B4-BE49-F238E27FC236}">
                <a16:creationId xmlns:a16="http://schemas.microsoft.com/office/drawing/2014/main" id="{FEB618D7-4A72-254D-9492-5DC707DCD6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BE460D-7261-C542-9C94-675112EE4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Chicken</a:t>
            </a:r>
          </a:p>
        </p:txBody>
      </p:sp>
    </p:spTree>
    <p:extLst>
      <p:ext uri="{BB962C8B-B14F-4D97-AF65-F5344CB8AC3E}">
        <p14:creationId xmlns:p14="http://schemas.microsoft.com/office/powerpoint/2010/main" val="137031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zza sitting on top of a wooden table&#10;&#10;Description automatically generated">
            <a:extLst>
              <a:ext uri="{FF2B5EF4-FFF2-40B4-BE49-F238E27FC236}">
                <a16:creationId xmlns:a16="http://schemas.microsoft.com/office/drawing/2014/main" id="{975D1E69-F189-E340-886E-36C8F950B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52"/>
          <a:stretch/>
        </p:blipFill>
        <p:spPr>
          <a:xfrm>
            <a:off x="20" y="3579"/>
            <a:ext cx="12188932" cy="68544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675C41-0F17-E145-94FA-481ADA62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849" y="992514"/>
            <a:ext cx="3498979" cy="4410729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- Broiler production is running at a YOY increase of 2.2%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- Slaughter rates and average live-bird weights have both increased from last year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- Increase in Chicks Placed points to improved producer expectations for the coming months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F4CEBA-8004-334E-8844-7E0B51E90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27" y="1286529"/>
            <a:ext cx="42291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0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unch of food on a table&#10;&#10;Description automatically generated">
            <a:extLst>
              <a:ext uri="{FF2B5EF4-FFF2-40B4-BE49-F238E27FC236}">
                <a16:creationId xmlns:a16="http://schemas.microsoft.com/office/drawing/2014/main" id="{CF17ABA7-AAEB-574F-A281-514101ED3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2" r="52" b="11046"/>
          <a:stretch/>
        </p:blipFill>
        <p:spPr>
          <a:xfrm>
            <a:off x="6351" y="0"/>
            <a:ext cx="12185648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675C41-0F17-E145-94FA-481ADA62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20" y="1748771"/>
            <a:ext cx="3498979" cy="3360458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- Production forecasts have been increased as far as 2021 but May data suggests producers intend to slow the rate of expansion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30C1975-7152-3647-BE17-68351BF70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01" y="1924050"/>
            <a:ext cx="5537444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4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sh is filled with food&#10;&#10;Description automatically generated">
            <a:extLst>
              <a:ext uri="{FF2B5EF4-FFF2-40B4-BE49-F238E27FC236}">
                <a16:creationId xmlns:a16="http://schemas.microsoft.com/office/drawing/2014/main" id="{5086C5EE-9733-4846-A7C1-EE02F099F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8" t="7868" r="16587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00DB11-B4B2-344D-94F3-B7938FE36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574883"/>
            <a:ext cx="4023360" cy="39685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/>
              <a:t>Prices continue to be historically low—this is the lowest price on record since 2009 and is 20% lower than 2019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1C7FBA-C489-514A-9B0E-8724D83C2567}"/>
              </a:ext>
            </a:extLst>
          </p:cNvPr>
          <p:cNvSpPr txBox="1"/>
          <p:nvPr/>
        </p:nvSpPr>
        <p:spPr>
          <a:xfrm>
            <a:off x="7987030" y="4753384"/>
            <a:ext cx="3746500" cy="1208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Production expectations continue to be abundant for the remainder of the year, keeping wholesale prices depressed</a:t>
            </a:r>
          </a:p>
        </p:txBody>
      </p:sp>
    </p:spTree>
    <p:extLst>
      <p:ext uri="{BB962C8B-B14F-4D97-AF65-F5344CB8AC3E}">
        <p14:creationId xmlns:p14="http://schemas.microsoft.com/office/powerpoint/2010/main" val="2926378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owl of food sitting on top of a wooden table&#10;&#10;Description automatically generated">
            <a:extLst>
              <a:ext uri="{FF2B5EF4-FFF2-40B4-BE49-F238E27FC236}">
                <a16:creationId xmlns:a16="http://schemas.microsoft.com/office/drawing/2014/main" id="{9BBBA1A4-3A25-804E-AD0E-56BE00C47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6" b="132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6831BC-9F80-424B-BACF-2ACFD6A7D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Egg</a:t>
            </a:r>
          </a:p>
        </p:txBody>
      </p:sp>
    </p:spTree>
    <p:extLst>
      <p:ext uri="{BB962C8B-B14F-4D97-AF65-F5344CB8AC3E}">
        <p14:creationId xmlns:p14="http://schemas.microsoft.com/office/powerpoint/2010/main" val="324133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wl of food on a plate&#10;&#10;Description automatically generated">
            <a:extLst>
              <a:ext uri="{FF2B5EF4-FFF2-40B4-BE49-F238E27FC236}">
                <a16:creationId xmlns:a16="http://schemas.microsoft.com/office/drawing/2014/main" id="{A8A41D05-5FFE-0A45-B3B5-89E215D84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6"/>
          <a:stretch/>
        </p:blipFill>
        <p:spPr>
          <a:xfrm>
            <a:off x="20" y="3579"/>
            <a:ext cx="12188932" cy="68544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A53BC0-8732-0E43-BD61-9072ADDDF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333" y="1995823"/>
            <a:ext cx="3498979" cy="3360458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- Lay rates have drastically decreased in response to an increased share of molted birds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0" name="Picture 9" descr="A screenshot of a map&#10;&#10;Description automatically generated">
            <a:extLst>
              <a:ext uri="{FF2B5EF4-FFF2-40B4-BE49-F238E27FC236}">
                <a16:creationId xmlns:a16="http://schemas.microsoft.com/office/drawing/2014/main" id="{EE1BC46A-26DB-C64C-9190-CE9D0E1B7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23"/>
          <a:stretch/>
        </p:blipFill>
        <p:spPr>
          <a:xfrm>
            <a:off x="984249" y="1472602"/>
            <a:ext cx="4133851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55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able, wooden, indoor, sitting&#10;&#10;Description automatically generated">
            <a:extLst>
              <a:ext uri="{FF2B5EF4-FFF2-40B4-BE49-F238E27FC236}">
                <a16:creationId xmlns:a16="http://schemas.microsoft.com/office/drawing/2014/main" id="{97F293D3-01B1-EC40-815D-16FCB0DD9B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1" r="-1" b="-1"/>
          <a:stretch/>
        </p:blipFill>
        <p:spPr>
          <a:xfrm>
            <a:off x="20" y="3579"/>
            <a:ext cx="12188932" cy="685442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6F9AB-CCC6-374F-A929-532E276B0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333" y="1748771"/>
            <a:ext cx="3498979" cy="3360458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- Currently, the share of molted birds is high so that farmers can meet any sudden demand increase</a:t>
            </a:r>
            <a:br>
              <a:rPr lang="en-US" sz="2400" dirty="0"/>
            </a:b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- But share of molted birds is projected to decrease over time, causing lay rates to recover</a:t>
            </a:r>
          </a:p>
        </p:txBody>
      </p:sp>
      <p:pic>
        <p:nvPicPr>
          <p:cNvPr id="11" name="Picture 10" descr="A screenshot of a map&#10;&#10;Description automatically generated">
            <a:extLst>
              <a:ext uri="{FF2B5EF4-FFF2-40B4-BE49-F238E27FC236}">
                <a16:creationId xmlns:a16="http://schemas.microsoft.com/office/drawing/2014/main" id="{FE21AAEC-BB60-604F-87D7-80E7678E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5"/>
          <a:stretch/>
        </p:blipFill>
        <p:spPr>
          <a:xfrm>
            <a:off x="971524" y="1225550"/>
            <a:ext cx="4159301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26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zza sitting on top of a pan on a stove&#10;&#10;Description automatically generated">
            <a:extLst>
              <a:ext uri="{FF2B5EF4-FFF2-40B4-BE49-F238E27FC236}">
                <a16:creationId xmlns:a16="http://schemas.microsoft.com/office/drawing/2014/main" id="{14904472-840E-0E4D-B7BA-0EED46C08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8110" b="98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F9E3B4-B670-834C-825C-282AAF27B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648" y="771987"/>
            <a:ext cx="4023360" cy="36459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Wholesale prices have begun gradually increasing since their drastic low point in June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058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food on a table&#10;&#10;Description automatically generated">
            <a:extLst>
              <a:ext uri="{FF2B5EF4-FFF2-40B4-BE49-F238E27FC236}">
                <a16:creationId xmlns:a16="http://schemas.microsoft.com/office/drawing/2014/main" id="{94CE4C10-80B8-F24B-B836-83367B848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5" b="1184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AF67DE-81D4-C442-A7D4-421EBD1245EE}"/>
              </a:ext>
            </a:extLst>
          </p:cNvPr>
          <p:cNvSpPr txBox="1"/>
          <p:nvPr/>
        </p:nvSpPr>
        <p:spPr>
          <a:xfrm>
            <a:off x="841249" y="941832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>
                <a:latin typeface="+mj-lt"/>
                <a:ea typeface="+mj-ea"/>
                <a:cs typeface="+mj-cs"/>
              </a:rPr>
              <a:t>Our Mission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96B70-C0E9-436A-BC54-26CF85DD179C}"/>
              </a:ext>
            </a:extLst>
          </p:cNvPr>
          <p:cNvSpPr txBox="1"/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1. Finding the most efficient and cost-effective avenues of sourcing protein to the UCSD Campus.</a:t>
            </a: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2. Specifically, we will be looking at third quarter projections of various proteins for 2020. </a:t>
            </a: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5969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late of food on a table&#10;&#10;Description automatically generated">
            <a:extLst>
              <a:ext uri="{FF2B5EF4-FFF2-40B4-BE49-F238E27FC236}">
                <a16:creationId xmlns:a16="http://schemas.microsoft.com/office/drawing/2014/main" id="{04E0B36C-E1B2-F04A-B96A-0F10D2AC81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9" b="603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19E1BB-A467-5844-8EBC-7E02E3D4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Turkey</a:t>
            </a:r>
          </a:p>
        </p:txBody>
      </p:sp>
    </p:spTree>
    <p:extLst>
      <p:ext uri="{BB962C8B-B14F-4D97-AF65-F5344CB8AC3E}">
        <p14:creationId xmlns:p14="http://schemas.microsoft.com/office/powerpoint/2010/main" val="3236916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wl of food on a plate&#10;&#10;Description automatically generated">
            <a:extLst>
              <a:ext uri="{FF2B5EF4-FFF2-40B4-BE49-F238E27FC236}">
                <a16:creationId xmlns:a16="http://schemas.microsoft.com/office/drawing/2014/main" id="{ED55DB5A-7729-CC4D-A128-2F882D0C2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675C41-0F17-E145-94FA-481ADA62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20" y="1748771"/>
            <a:ext cx="3498979" cy="3360458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- This is a YOY decrease of 10.8 percent and the lowest number of </a:t>
            </a:r>
            <a:r>
              <a:rPr lang="en-US" sz="2400" dirty="0" err="1"/>
              <a:t>poults</a:t>
            </a:r>
            <a:r>
              <a:rPr lang="en-US" sz="2400" dirty="0"/>
              <a:t> placed in a month since September 2015.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5A869AE6-08E6-6846-8180-8F0B71C1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80" y="1354052"/>
            <a:ext cx="4495720" cy="41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99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rty plate on a table&#10;&#10;Description automatically generated">
            <a:extLst>
              <a:ext uri="{FF2B5EF4-FFF2-40B4-BE49-F238E27FC236}">
                <a16:creationId xmlns:a16="http://schemas.microsoft.com/office/drawing/2014/main" id="{3FE65AB2-CCFC-1B4B-98F7-97BDBF298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675C41-0F17-E145-94FA-481ADA62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220" y="1748771"/>
            <a:ext cx="3498979" cy="3360458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- Based on lower-than-expected placements, the third-quarter production projections have been lowered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9B125F9-F3BA-7442-BC81-6C804A5B7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4" y="1317625"/>
            <a:ext cx="4621642" cy="422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52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andwich sitting on top of a wooden cutting board&#10;&#10;Description automatically generated">
            <a:extLst>
              <a:ext uri="{FF2B5EF4-FFF2-40B4-BE49-F238E27FC236}">
                <a16:creationId xmlns:a16="http://schemas.microsoft.com/office/drawing/2014/main" id="{9A0DF68F-2BBF-334D-A0EB-91B525065B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7249" b="1842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5C2EE8B-3984-034F-B72A-01A5DCF1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648" y="90540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With lower production, the third-quarter forecast prices have been revised </a:t>
            </a:r>
            <a:r>
              <a:rPr lang="en-US" sz="3700" b="1" dirty="0"/>
              <a:t>up</a:t>
            </a:r>
            <a:r>
              <a:rPr lang="en-US" sz="3700" dirty="0"/>
              <a:t>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77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unch of food sitting on top of a wooden table&#10;&#10;Description automatically generated">
            <a:extLst>
              <a:ext uri="{FF2B5EF4-FFF2-40B4-BE49-F238E27FC236}">
                <a16:creationId xmlns:a16="http://schemas.microsoft.com/office/drawing/2014/main" id="{B6A6EA32-0C81-BC47-ADDE-BA7A9EFB4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7CED7FD-DE09-CE42-82D9-8A4F425B0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Our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381927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9295A1-7D7B-44F4-9DF3-93803218BA1F}"/>
              </a:ext>
            </a:extLst>
          </p:cNvPr>
          <p:cNvSpPr txBox="1"/>
          <p:nvPr/>
        </p:nvSpPr>
        <p:spPr>
          <a:xfrm>
            <a:off x="8241792" y="0"/>
            <a:ext cx="3209544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C96AD-EF2D-4D9D-9BD4-A6325AF78955}"/>
              </a:ext>
            </a:extLst>
          </p:cNvPr>
          <p:cNvSpPr txBox="1"/>
          <p:nvPr/>
        </p:nvSpPr>
        <p:spPr>
          <a:xfrm>
            <a:off x="740664" y="0"/>
            <a:ext cx="3209544" cy="685800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3E82E-24E3-4699-B6ED-464CC696A920}"/>
              </a:ext>
            </a:extLst>
          </p:cNvPr>
          <p:cNvSpPr txBox="1"/>
          <p:nvPr/>
        </p:nvSpPr>
        <p:spPr>
          <a:xfrm>
            <a:off x="4491228" y="0"/>
            <a:ext cx="3209544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7F5CFE-2111-4066-9EBB-A55688C308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rcRect/>
          <a:stretch/>
        </p:blipFill>
        <p:spPr>
          <a:xfrm>
            <a:off x="1473370" y="628386"/>
            <a:ext cx="1744132" cy="1739907"/>
          </a:xfrm>
          <a:prstGeom prst="flowChartConnector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90942A-E74F-4F92-BD38-4DC8FCEE8CE3}"/>
              </a:ext>
            </a:extLst>
          </p:cNvPr>
          <p:cNvSpPr txBox="1"/>
          <p:nvPr/>
        </p:nvSpPr>
        <p:spPr>
          <a:xfrm>
            <a:off x="1106424" y="2697480"/>
            <a:ext cx="256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Beef/Cattle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Production is at a high in the next few months. This results in lower prices so now is the time to buy.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B4FF49-CB05-420A-A3BA-4B9ECEECBC83}"/>
              </a:ext>
            </a:extLst>
          </p:cNvPr>
          <p:cNvSpPr txBox="1"/>
          <p:nvPr/>
        </p:nvSpPr>
        <p:spPr>
          <a:xfrm>
            <a:off x="4815840" y="2697480"/>
            <a:ext cx="2560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Pork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USDA is projecting third quarter prices to be 24% less than in 2019. We could save big here.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23560-6035-477E-AB17-A70C8EE92E26}"/>
              </a:ext>
            </a:extLst>
          </p:cNvPr>
          <p:cNvSpPr txBox="1"/>
          <p:nvPr/>
        </p:nvSpPr>
        <p:spPr>
          <a:xfrm>
            <a:off x="8566404" y="2697480"/>
            <a:ext cx="256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Chicken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Wholesale prices are the lowest in 10 years. With a focus on shifting to more chicken products, this is a homerun.</a:t>
            </a:r>
          </a:p>
        </p:txBody>
      </p:sp>
      <p:pic>
        <p:nvPicPr>
          <p:cNvPr id="3" name="Picture 2" descr="A close up of food&#10;&#10;Description automatically generated">
            <a:extLst>
              <a:ext uri="{FF2B5EF4-FFF2-40B4-BE49-F238E27FC236}">
                <a16:creationId xmlns:a16="http://schemas.microsoft.com/office/drawing/2014/main" id="{3325AF8C-ADAF-0D42-A344-CEC679BBC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8978723" y="628385"/>
            <a:ext cx="1739907" cy="1739907"/>
          </a:xfrm>
          <a:prstGeom prst="flowChartConnector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4" name="Picture 13" descr="A picture containing food, table, sitting, metal&#10;&#10;Description automatically generated">
            <a:extLst>
              <a:ext uri="{FF2B5EF4-FFF2-40B4-BE49-F238E27FC236}">
                <a16:creationId xmlns:a16="http://schemas.microsoft.com/office/drawing/2014/main" id="{2E780268-02E8-184F-97CA-9E03FBA72A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4" t="4338" r="24169" b="16444"/>
          <a:stretch/>
        </p:blipFill>
        <p:spPr>
          <a:xfrm>
            <a:off x="5223934" y="628385"/>
            <a:ext cx="1744132" cy="1744132"/>
          </a:xfrm>
          <a:prstGeom prst="flowChartConnector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3253917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9295A1-7D7B-44F4-9DF3-93803218BA1F}"/>
              </a:ext>
            </a:extLst>
          </p:cNvPr>
          <p:cNvSpPr txBox="1"/>
          <p:nvPr/>
        </p:nvSpPr>
        <p:spPr>
          <a:xfrm>
            <a:off x="6500520" y="0"/>
            <a:ext cx="3209544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3E82E-24E3-4699-B6ED-464CC696A920}"/>
              </a:ext>
            </a:extLst>
          </p:cNvPr>
          <p:cNvSpPr txBox="1"/>
          <p:nvPr/>
        </p:nvSpPr>
        <p:spPr>
          <a:xfrm>
            <a:off x="2481938" y="0"/>
            <a:ext cx="3209544" cy="685800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B4FF49-CB05-420A-A3BA-4B9ECEECBC83}"/>
              </a:ext>
            </a:extLst>
          </p:cNvPr>
          <p:cNvSpPr txBox="1"/>
          <p:nvPr/>
        </p:nvSpPr>
        <p:spPr>
          <a:xfrm>
            <a:off x="2806550" y="2697480"/>
            <a:ext cx="2560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Eggs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With lay rates recovering, farmers are ready to meet any market demand. Purchase sooner rather than later as prices are increasing.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23560-6035-477E-AB17-A70C8EE92E26}"/>
              </a:ext>
            </a:extLst>
          </p:cNvPr>
          <p:cNvSpPr txBox="1"/>
          <p:nvPr/>
        </p:nvSpPr>
        <p:spPr>
          <a:xfrm>
            <a:off x="6825132" y="2697480"/>
            <a:ext cx="2560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Turkey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With a major decrease in production, turkey prices have been projected to be higher than normal in the next quarter and beyond. </a:t>
            </a:r>
          </a:p>
        </p:txBody>
      </p:sp>
      <p:pic>
        <p:nvPicPr>
          <p:cNvPr id="7" name="Picture 6" descr="A picture containing food, indoor, table, plate&#10;&#10;Description automatically generated">
            <a:extLst>
              <a:ext uri="{FF2B5EF4-FFF2-40B4-BE49-F238E27FC236}">
                <a16:creationId xmlns:a16="http://schemas.microsoft.com/office/drawing/2014/main" id="{DBEA61E0-5863-004C-9BA5-B554A95CE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" t="10500" r="124" b="22722"/>
          <a:stretch/>
        </p:blipFill>
        <p:spPr>
          <a:xfrm>
            <a:off x="3216756" y="628388"/>
            <a:ext cx="1739908" cy="1739908"/>
          </a:xfrm>
          <a:prstGeom prst="flowChartConnector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4" name="Picture 13" descr="A pile of food on a plate&#10;&#10;Description automatically generated">
            <a:extLst>
              <a:ext uri="{FF2B5EF4-FFF2-40B4-BE49-F238E27FC236}">
                <a16:creationId xmlns:a16="http://schemas.microsoft.com/office/drawing/2014/main" id="{1173A3D7-24D9-9045-9E75-431918F8E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9" t="1527" r="39200" b="48564"/>
          <a:stretch/>
        </p:blipFill>
        <p:spPr>
          <a:xfrm>
            <a:off x="7233225" y="628388"/>
            <a:ext cx="1744133" cy="1744133"/>
          </a:xfrm>
          <a:prstGeom prst="flowChartConnector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037163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able, cake, sitting, dark&#10;&#10;Description automatically generated">
            <a:extLst>
              <a:ext uri="{FF2B5EF4-FFF2-40B4-BE49-F238E27FC236}">
                <a16:creationId xmlns:a16="http://schemas.microsoft.com/office/drawing/2014/main" id="{549B16E1-40C6-724C-8614-0A384AE2F8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4F1046-DB65-9445-A62E-EED69815E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6E409-3FEB-534E-8944-5F59997FC683}"/>
              </a:ext>
            </a:extLst>
          </p:cNvPr>
          <p:cNvSpPr txBox="1"/>
          <p:nvPr/>
        </p:nvSpPr>
        <p:spPr>
          <a:xfrm>
            <a:off x="261809" y="6301232"/>
            <a:ext cx="397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Source: </a:t>
            </a:r>
            <a:r>
              <a:rPr lang="en-US">
                <a:hlinkClick r:id="rId3"/>
              </a:rPr>
              <a:t>LDP Outlook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14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8">
            <a:extLst>
              <a:ext uri="{FF2B5EF4-FFF2-40B4-BE49-F238E27FC236}">
                <a16:creationId xmlns:a16="http://schemas.microsoft.com/office/drawing/2014/main" id="{FD18AC90-4BA8-4419-A00A-3ADE26B0C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88" b="7242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2E15E-E924-4EF9-9F29-64205FD3AFA6}"/>
              </a:ext>
            </a:extLst>
          </p:cNvPr>
          <p:cNvSpPr txBox="1"/>
          <p:nvPr/>
        </p:nvSpPr>
        <p:spPr>
          <a:xfrm>
            <a:off x="289557" y="2686080"/>
            <a:ext cx="2899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800" dirty="0">
                <a:solidFill>
                  <a:srgbClr val="305872"/>
                </a:solidFill>
                <a:latin typeface="+mj-lt"/>
                <a:ea typeface="+mj-ea"/>
                <a:cs typeface="+mj-cs"/>
              </a:rPr>
              <a:t>July 2020 Outlook</a:t>
            </a:r>
            <a:endParaRPr lang="en-US" sz="4800" dirty="0">
              <a:solidFill>
                <a:srgbClr val="305872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4D6E9D-06E9-934D-8BA5-58BB9F212A0C}"/>
              </a:ext>
            </a:extLst>
          </p:cNvPr>
          <p:cNvSpPr txBox="1"/>
          <p:nvPr/>
        </p:nvSpPr>
        <p:spPr>
          <a:xfrm>
            <a:off x="348743" y="3976441"/>
            <a:ext cx="27813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endParaRPr lang="en-US" sz="2000" dirty="0">
              <a:solidFill>
                <a:srgbClr val="4E789A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rgbClr val="4E789A"/>
                </a:solidFill>
              </a:rPr>
              <a:t>What we can learn based on current market status, as of July 2020.</a:t>
            </a:r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775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able, cake, food, sitting&#10;&#10;Description automatically generated">
            <a:extLst>
              <a:ext uri="{FF2B5EF4-FFF2-40B4-BE49-F238E27FC236}">
                <a16:creationId xmlns:a16="http://schemas.microsoft.com/office/drawing/2014/main" id="{742CFDB5-A486-1B45-85F4-633656064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5" b="3441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FD3D7F-523A-A14A-B988-7917C9B4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Beef/Cattle</a:t>
            </a:r>
          </a:p>
        </p:txBody>
      </p:sp>
    </p:spTree>
    <p:extLst>
      <p:ext uri="{BB962C8B-B14F-4D97-AF65-F5344CB8AC3E}">
        <p14:creationId xmlns:p14="http://schemas.microsoft.com/office/powerpoint/2010/main" val="1311632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wl of food on a plate&#10;&#10;Description automatically generated">
            <a:extLst>
              <a:ext uri="{FF2B5EF4-FFF2-40B4-BE49-F238E27FC236}">
                <a16:creationId xmlns:a16="http://schemas.microsoft.com/office/drawing/2014/main" id="{EF3A0B80-6F36-1047-B992-B19E3D07F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6"/>
          <a:stretch/>
        </p:blipFill>
        <p:spPr>
          <a:xfrm>
            <a:off x="20" y="3579"/>
            <a:ext cx="12188932" cy="6854421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4C6F5-629B-AA41-9273-89DB68025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257" y="1748771"/>
            <a:ext cx="3498979" cy="3360458"/>
          </a:xfrm>
        </p:spPr>
        <p:txBody>
          <a:bodyPr vert="horz" lIns="91440" tIns="45720" rIns="91440" bIns="45720" rtlCol="0">
            <a:normAutofit/>
          </a:bodyPr>
          <a:lstStyle/>
          <a:p>
            <a:pPr algn="ctr" fontAlgn="base">
              <a:spcAft>
                <a:spcPts val="600"/>
              </a:spcAft>
            </a:pPr>
            <a:r>
              <a:rPr lang="en-US" sz="2400" dirty="0"/>
              <a:t>- In April/May, the rate of cattle slaughter </a:t>
            </a:r>
            <a:r>
              <a:rPr lang="en-US" sz="2400" b="1" dirty="0"/>
              <a:t>dropped</a:t>
            </a:r>
            <a:r>
              <a:rPr lang="en-US" sz="2400" dirty="0"/>
              <a:t> drastically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- As a result, many cattle that would have been slaughtered, gained excess weight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9E530AD-C7B8-D647-B0EB-B18CE28D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421" y="1696709"/>
            <a:ext cx="5726803" cy="346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492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unch of food on a table&#10;&#10;Description automatically generated">
            <a:extLst>
              <a:ext uri="{FF2B5EF4-FFF2-40B4-BE49-F238E27FC236}">
                <a16:creationId xmlns:a16="http://schemas.microsoft.com/office/drawing/2014/main" id="{B3DE809F-A1A3-BE4D-9F26-91EB35CB7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1" r="-1" b="6071"/>
          <a:stretch/>
        </p:blipFill>
        <p:spPr>
          <a:xfrm>
            <a:off x="20" y="3579"/>
            <a:ext cx="12188932" cy="6854421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7BD54-5708-2644-BFB3-1F524FBC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333" y="1221581"/>
            <a:ext cx="3498979" cy="4414837"/>
          </a:xfrm>
        </p:spPr>
        <p:txBody>
          <a:bodyPr vert="horz" lIns="91440" tIns="45720" rIns="91440" bIns="45720" rtlCol="0">
            <a:normAutofit/>
          </a:bodyPr>
          <a:lstStyle/>
          <a:p>
            <a:pPr algn="ctr" fontAlgn="base">
              <a:spcAft>
                <a:spcPts val="600"/>
              </a:spcAft>
            </a:pPr>
            <a:r>
              <a:rPr lang="en-US" sz="2400" dirty="0"/>
              <a:t>- Notice the increase in carcass weights for June and July compared to other years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- With slaughter rates back to average and increased carcass weights, USDA is projecting a </a:t>
            </a:r>
            <a:r>
              <a:rPr lang="en-US" sz="2400" b="1" dirty="0"/>
              <a:t>larger production</a:t>
            </a:r>
            <a:r>
              <a:rPr lang="en-US" sz="2400" dirty="0"/>
              <a:t> of beef/cattle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B3BFF7D-B70A-1E4A-99CB-75EBB3C36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45" y="1812925"/>
            <a:ext cx="5694313" cy="323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843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late of food on a table&#10;&#10;Description automatically generated">
            <a:extLst>
              <a:ext uri="{FF2B5EF4-FFF2-40B4-BE49-F238E27FC236}">
                <a16:creationId xmlns:a16="http://schemas.microsoft.com/office/drawing/2014/main" id="{55A30A67-644F-F842-90F6-DFF903EE6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2197" b="6894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00DB11-B4B2-344D-94F3-B7938FE36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753699"/>
            <a:ext cx="4023360" cy="35727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/>
              <a:t>Lower prices for beef/cattle in the coming months until the carcass weights get back to average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BCFB5-C383-754C-8EB4-0E278B59E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031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ece of cake sitting on top of a wooden cutting board&#10;&#10;Description automatically generated">
            <a:extLst>
              <a:ext uri="{FF2B5EF4-FFF2-40B4-BE49-F238E27FC236}">
                <a16:creationId xmlns:a16="http://schemas.microsoft.com/office/drawing/2014/main" id="{51AD1E22-0701-294D-A054-AD5F4794DC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A45A723-55ED-4F48-82A9-192D31CDC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Pork</a:t>
            </a:r>
          </a:p>
        </p:txBody>
      </p:sp>
    </p:spTree>
    <p:extLst>
      <p:ext uri="{BB962C8B-B14F-4D97-AF65-F5344CB8AC3E}">
        <p14:creationId xmlns:p14="http://schemas.microsoft.com/office/powerpoint/2010/main" val="2676198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wl of food on a plate&#10;&#10;Description automatically generated">
            <a:extLst>
              <a:ext uri="{FF2B5EF4-FFF2-40B4-BE49-F238E27FC236}">
                <a16:creationId xmlns:a16="http://schemas.microsoft.com/office/drawing/2014/main" id="{3D6C6CED-4064-2245-8660-6244396DB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5" r="-1" b="2357"/>
          <a:stretch/>
        </p:blipFill>
        <p:spPr>
          <a:xfrm>
            <a:off x="20" y="3579"/>
            <a:ext cx="12188932" cy="6854421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7C1F5E-AAEB-4F45-BAEB-A75D9BCBC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162" y="2987955"/>
            <a:ext cx="3498979" cy="3360458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- Similar market fluctuations to beef regarding </a:t>
            </a:r>
            <a:r>
              <a:rPr lang="en-US" sz="2400" b="1" dirty="0"/>
              <a:t>decreased</a:t>
            </a:r>
            <a:r>
              <a:rPr lang="en-US" sz="2400" dirty="0"/>
              <a:t> slaughter </a:t>
            </a:r>
            <a:r>
              <a:rPr lang="en-US" sz="2400" b="1" dirty="0"/>
              <a:t>capacities</a:t>
            </a:r>
            <a:r>
              <a:rPr lang="en-US" sz="2400" dirty="0"/>
              <a:t> in April and May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C60756A-195D-2145-9241-C689D8615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4" y="509587"/>
            <a:ext cx="7375562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D0DBC7-955C-AE40-B93A-011B5052869B}"/>
              </a:ext>
            </a:extLst>
          </p:cNvPr>
          <p:cNvSpPr txBox="1"/>
          <p:nvPr/>
        </p:nvSpPr>
        <p:spPr>
          <a:xfrm>
            <a:off x="478704" y="3291573"/>
            <a:ext cx="362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Focus on the GREEN line which represents Capacity Utilization</a:t>
            </a:r>
          </a:p>
        </p:txBody>
      </p:sp>
    </p:spTree>
    <p:extLst>
      <p:ext uri="{BB962C8B-B14F-4D97-AF65-F5344CB8AC3E}">
        <p14:creationId xmlns:p14="http://schemas.microsoft.com/office/powerpoint/2010/main" val="2065868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608</Words>
  <Application>Microsoft Macintosh PowerPoint</Application>
  <PresentationFormat>Widescreen</PresentationFormat>
  <Paragraphs>54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Beef/Cattle</vt:lpstr>
      <vt:lpstr>- In April/May, the rate of cattle slaughter dropped drastically  - As a result, many cattle that would have been slaughtered, gained excess weight </vt:lpstr>
      <vt:lpstr>- Notice the increase in carcass weights for June and July compared to other years  - With slaughter rates back to average and increased carcass weights, USDA is projecting a larger production of beef/cattle </vt:lpstr>
      <vt:lpstr>Lower prices for beef/cattle in the coming months until the carcass weights get back to average</vt:lpstr>
      <vt:lpstr>Pork</vt:lpstr>
      <vt:lpstr>- Similar market fluctuations to beef regarding decreased slaughter capacities in April and May </vt:lpstr>
      <vt:lpstr>PowerPoint Presentation</vt:lpstr>
      <vt:lpstr>Average third quarter prices for hogs is expected to be 24% lower than last year</vt:lpstr>
      <vt:lpstr>Chicken</vt:lpstr>
      <vt:lpstr>- Broiler production is running at a YOY increase of 2.2%  - Slaughter rates and average live-bird weights have both increased from last year  - Increase in Chicks Placed points to improved producer expectations for the coming months</vt:lpstr>
      <vt:lpstr>- Production forecasts have been increased as far as 2021 but May data suggests producers intend to slow the rate of expansion </vt:lpstr>
      <vt:lpstr>Prices continue to be historically low—this is the lowest price on record since 2009 and is 20% lower than 2019</vt:lpstr>
      <vt:lpstr>Egg</vt:lpstr>
      <vt:lpstr>- Lay rates have drastically decreased in response to an increased share of molted birds </vt:lpstr>
      <vt:lpstr>- Currently, the share of molted birds is high so that farmers can meet any sudden demand increase   - But share of molted birds is projected to decrease over time, causing lay rates to recover</vt:lpstr>
      <vt:lpstr>Wholesale prices have begun gradually increasing since their drastic low point in June</vt:lpstr>
      <vt:lpstr>Turkey</vt:lpstr>
      <vt:lpstr>- This is a YOY decrease of 10.8 percent and the lowest number of poults placed in a month since September 2015. </vt:lpstr>
      <vt:lpstr>- Based on lower-than-expected placements, the third-quarter production projections have been lowered </vt:lpstr>
      <vt:lpstr>With lower production, the third-quarter forecast prices have been revised up </vt:lpstr>
      <vt:lpstr>Our Recommendations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 V Bhupathiraju</dc:creator>
  <cp:lastModifiedBy>Vinay V Bhupathiraju</cp:lastModifiedBy>
  <cp:revision>1</cp:revision>
  <dcterms:created xsi:type="dcterms:W3CDTF">2020-07-31T16:16:16Z</dcterms:created>
  <dcterms:modified xsi:type="dcterms:W3CDTF">2020-07-31T17:00:47Z</dcterms:modified>
</cp:coreProperties>
</file>